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42BDCE"/>
    <a:srgbClr val="60A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38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341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40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748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8214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574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1959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3643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568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394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433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582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190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126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86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645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321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7069-3E54-4669-8B3A-A3E544BCA545}" type="datetimeFigureOut">
              <a:rPr lang="es-PE" smtClean="0"/>
              <a:t>07/06/2017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6AAE6E-15FC-42D2-9038-B62B04F8A26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805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220686" y="831479"/>
            <a:ext cx="6096000" cy="9592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s-PE" sz="2400" b="1" dirty="0">
                <a:solidFill>
                  <a:schemeClr val="accent6">
                    <a:lumMod val="75000"/>
                  </a:schemeClr>
                </a:solidFill>
              </a:rPr>
              <a:t>ATENCIÓN EN AULAS MULTIGRADO </a:t>
            </a:r>
          </a:p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s-PE" sz="2400" b="1" dirty="0">
                <a:solidFill>
                  <a:schemeClr val="accent6">
                    <a:lumMod val="75000"/>
                  </a:schemeClr>
                </a:solidFill>
              </a:rPr>
              <a:t>DESDE LA EBA</a:t>
            </a:r>
          </a:p>
        </p:txBody>
      </p:sp>
      <p:sp>
        <p:nvSpPr>
          <p:cNvPr id="6" name="AutoShape 2" descr="https://encrypted-tbn2.gstatic.com/images?q=tbn:ANd9GcR-t4VNZ85x3vY6y57OwIPtQHhb3lVyyM_k_5Y2qdj8hjqHvMrX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" name="AutoShape 4" descr="https://encrypted-tbn2.gstatic.com/images?q=tbn:ANd9GcR-t4VNZ85x3vY6y57OwIPtQHhb3lVyyM_k_5Y2qdj8hjqHvMrX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149" y="2009553"/>
            <a:ext cx="8548577" cy="445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86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4659" y="188499"/>
            <a:ext cx="8596668" cy="319088"/>
          </a:xfrm>
        </p:spPr>
        <p:txBody>
          <a:bodyPr>
            <a:noAutofit/>
          </a:bodyPr>
          <a:lstStyle/>
          <a:p>
            <a:pPr algn="ctr"/>
            <a:r>
              <a:rPr lang="es-P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Sesión de aprendizaje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373927"/>
              </p:ext>
            </p:extLst>
          </p:nvPr>
        </p:nvGraphicFramePr>
        <p:xfrm>
          <a:off x="164804" y="979136"/>
          <a:ext cx="11924416" cy="6030204"/>
        </p:xfrm>
        <a:graphic>
          <a:graphicData uri="http://schemas.openxmlformats.org/drawingml/2006/table">
            <a:tbl>
              <a:tblPr firstRow="1" firstCol="1" bandRow="1"/>
              <a:tblGrid>
                <a:gridCol w="378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4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7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5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0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05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51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7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ÁREA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COMPONENTES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APRENDIZAJES A LOGRAR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INDICADORES DE EVALUACIÓN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CONTENIDOS</a:t>
                      </a:r>
                      <a:endParaRPr lang="es-P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TÉCNICA E INTRUMENTOS DE EVALUACIÓN</a:t>
                      </a:r>
                      <a:endParaRPr lang="es-P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69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1°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2°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3°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7677">
                <a:tc rowSpan="2"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Comunicación integral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EXPRESIÓN Y COMPRENSIÓN ORAL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1.1. Escucha, reconstruye e interpreta mensajes de otras personas y medios de comunicación. Recuerda ideas principales y detalles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 aspectos importantes de la información escuchada de su entorno.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 ideas principales  de la información escuchada de su entorno.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Infiere las causas y consecuencias de los acontecimientos emitidos de su entorno. 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Diálogo</a:t>
                      </a: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Observación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Lista de cotejo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Cuaderno anecdotario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16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COMPRENSIÓN Y PRODUCCIÓN DE TEXTOS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 Lee y reconoce las partes de diversos textos no literarios.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Identifica el tema en los textos leídos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Describe los elementos de un texto y la función que cumple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Infiere los datos implícitos en los textos que lee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Noticia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758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Matemática 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SISTEMAS  NUMÉRICOS  Y  FUNCIONES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Lee y escribe números que expresen cantidades en situaciones reales, aplicando los principios del sistema de numeración decimal.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Reconoce   los números naturales hasta 1 000, a partir de situaciones cotidianas.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Reconoce   los  números hasta el 10 000 a partir de situaciones cotidianas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Identifica  los números naturales, hasta el 100 000 de su vida cotidiana.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Lectura y escritura de números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Tablero</a:t>
                      </a:r>
                      <a:r>
                        <a:rPr lang="es-PE" sz="14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Posicional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1559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CC.SS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794" marR="3979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FORMACIÓN Y FORTALECIMIENTO DE LA IDENTIDAD Y SENTIDO DE PERTENENCIA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 Identifica y valora sus potencialidades y capacidades en función de su desarrollo personal y el mejoramiento de su entorno familiar, de su institución educativa y comunal.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Identifica  sus características y  habilidades. 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Reconoce el valor de la autoestima para el desarrollo personal y social.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Infiere la importancia del desarrollo de la autoestima como parte de su desarrollo personal  y social. 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PE" sz="13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Características y  Potencialidades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Autoestima</a:t>
                      </a:r>
                    </a:p>
                  </a:txBody>
                  <a:tcPr marL="39794" marR="39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734705" y="819593"/>
            <a:ext cx="8596668" cy="319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P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9011" y="514669"/>
            <a:ext cx="58939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s-ES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COMPETENCIAS Y APRENDIZAJE A LOGRAR, INDICADORES  Y COTENIDOS</a:t>
            </a:r>
            <a:r>
              <a:rPr lang="es-ES" sz="14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PE" sz="1400" dirty="0">
              <a:effectLst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964844" y="414407"/>
            <a:ext cx="3029220" cy="319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P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75530"/>
              </p:ext>
            </p:extLst>
          </p:nvPr>
        </p:nvGraphicFramePr>
        <p:xfrm>
          <a:off x="8405313" y="451586"/>
          <a:ext cx="3460621" cy="405130"/>
        </p:xfrm>
        <a:graphic>
          <a:graphicData uri="http://schemas.openxmlformats.org/drawingml/2006/table">
            <a:tbl>
              <a:tblPr firstRow="1" firstCol="1" bandRow="1"/>
              <a:tblGrid>
                <a:gridCol w="11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 LA SESION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“Fortaleciendo Nuestra Autoestima”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35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093207"/>
              </p:ext>
            </p:extLst>
          </p:nvPr>
        </p:nvGraphicFramePr>
        <p:xfrm>
          <a:off x="283594" y="851372"/>
          <a:ext cx="11646136" cy="5772711"/>
        </p:xfrm>
        <a:graphic>
          <a:graphicData uri="http://schemas.openxmlformats.org/drawingml/2006/table">
            <a:tbl>
              <a:tblPr firstRow="1" firstCol="1" bandRow="1"/>
              <a:tblGrid>
                <a:gridCol w="135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3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9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6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65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MOMENTOS/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PROCESOS PEDAGÓGICOS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ESTRATEGIAS METODOLÓGICAS 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6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Día 1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4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Inicio ( </a:t>
                      </a: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Actividades  comunes</a:t>
                      </a:r>
                      <a:r>
                        <a:rPr lang="es-PE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Recorte de periódicos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Pepelógrafo y plumones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Lecturas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s-P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36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MOTIVACIÓN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SABERES PREVIOS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CONFLICTO COGNITIVO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través de una dinámica de presentación por parejas, dan a conocer su nombre y lugar de origen 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571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 entrega tarjetas de dos colores, en forma individual  responden a las  preguntas planteadas: ¿Qué características  físicas te gusta y desagrada? Y colocan en una silueta que se encuentra en la pizarra.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¿Cómo se sienten? ¿Qué es la autoestima?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¿Es bueno estar bien con uno mismo? Estará poner apodos a las personas?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175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PE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Proceso </a:t>
                      </a: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(atención simultánea y diferenciada por grado)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32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CONSTRUCCIÓN O PROCESAMIENTO DE LA INFORMACIÓN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APLICACIÓN A SITUACIONES NUEVAS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144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P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1°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2°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3°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508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Se forma pares para trabajar: en papelote, ¿Qué rasgos o características tienen? etc.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Escriben diversos carteles sobre ¿Qué rasgos lo caracterizan.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pares dan lectura de una noticia el </a:t>
                      </a:r>
                      <a:r>
                        <a:rPr lang="es-PE" sz="11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bulling</a:t>
                      </a: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 escriben en tarjetas la idea principal,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E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49475" algn="r"/>
                        </a:tabLst>
                      </a:pPr>
                      <a:r>
                        <a:rPr lang="es-E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Presentan en plenaria sus trabajos e intercambian ideas.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-En grupos identifican sus cualidades y escriben en un papelote.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-Luego los estudiantes lo presentan en plenaria y lo exponen.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-En pares escriben en un papelote las partes de una noticia sobre maltrato en la mujer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Elaboran una noticia y señalan las partes con la ayuda del docente.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-Se entrega una lectura: “La autoestima” 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-Escriben en un papelote sobre la importancia de la autoestima y exponen en plenaria.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pares leen y analizan diferentes casos sobre maltrato,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la ayuda del docente se elabora un mapa conceptual sobre la autoestima.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722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Salida</a:t>
                      </a: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(con todo el grupo de clase )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598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TRANSFERENCIA                            </a:t>
                      </a:r>
                      <a:r>
                        <a:rPr lang="es-PE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Indagan sobre casos donde estén afectados su afectados por el bulling y traen recortes sobre casos referidos al tema.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METACOGNICIÓN     </a:t>
                      </a:r>
                      <a:r>
                        <a:rPr lang="es-PE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32" marR="38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797442" y="532284"/>
            <a:ext cx="4242391" cy="319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III. ESTRUTURA DE LA SESIÓN</a:t>
            </a:r>
          </a:p>
        </p:txBody>
      </p:sp>
    </p:spTree>
    <p:extLst>
      <p:ext uri="{BB962C8B-B14F-4D97-AF65-F5344CB8AC3E}">
        <p14:creationId xmlns:p14="http://schemas.microsoft.com/office/powerpoint/2010/main" val="287695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96686"/>
            <a:ext cx="10515600" cy="54802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PE" sz="2400" dirty="0"/>
          </a:p>
          <a:p>
            <a:pPr lvl="0" algn="just"/>
            <a:r>
              <a:rPr lang="es-PE" sz="2400" dirty="0">
                <a:solidFill>
                  <a:prstClr val="black"/>
                </a:solidFill>
              </a:rPr>
              <a:t>Una atención a través de aulas multigrado donde las edades y grados de los estudiantes son tomados en cuenta.</a:t>
            </a:r>
          </a:p>
          <a:p>
            <a:pPr algn="just"/>
            <a:r>
              <a:rPr lang="es-PE" sz="2400" dirty="0"/>
              <a:t>Con periodos promocionales acorde a cada realidad.</a:t>
            </a:r>
          </a:p>
          <a:p>
            <a:pPr algn="just"/>
            <a:r>
              <a:rPr lang="es-PE" sz="2400" dirty="0"/>
              <a:t>Una propuesta curricular que considera las necesidades y demandas de los estudiantes.</a:t>
            </a:r>
          </a:p>
          <a:p>
            <a:pPr algn="just"/>
            <a:r>
              <a:rPr lang="es-PE" sz="2400" dirty="0"/>
              <a:t>Permite al estudiante retomar sus estudios compatibilizando estudio y trabajo.</a:t>
            </a:r>
          </a:p>
          <a:p>
            <a:pPr algn="just"/>
            <a:r>
              <a:rPr lang="es-PE" sz="2400" dirty="0"/>
              <a:t>Una atención en aula a través de actividades simultanea y diferenciadas.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  <a:p>
            <a:endParaRPr lang="es-PE" dirty="0"/>
          </a:p>
          <a:p>
            <a:endParaRPr lang="es-PE" dirty="0"/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6267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709" y="1894600"/>
            <a:ext cx="2697480" cy="30774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81" y="357702"/>
            <a:ext cx="2470057" cy="18402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uadroTexto 6"/>
          <p:cNvSpPr txBox="1"/>
          <p:nvPr/>
        </p:nvSpPr>
        <p:spPr>
          <a:xfrm>
            <a:off x="411114" y="2156049"/>
            <a:ext cx="3120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Centralidad en el estudiante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560" y="357702"/>
            <a:ext cx="2453640" cy="18402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CuadroTexto 8"/>
          <p:cNvSpPr txBox="1"/>
          <p:nvPr/>
        </p:nvSpPr>
        <p:spPr>
          <a:xfrm>
            <a:off x="8128635" y="2239286"/>
            <a:ext cx="312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Inclusión de la comunidad en los procesos educativos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84" y="3766025"/>
            <a:ext cx="2874279" cy="26698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CuadroTexto 10"/>
          <p:cNvSpPr txBox="1"/>
          <p:nvPr/>
        </p:nvSpPr>
        <p:spPr>
          <a:xfrm>
            <a:off x="137161" y="6435911"/>
            <a:ext cx="5634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Confianza en las potencialidades de los estudiantes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634" y="3396342"/>
            <a:ext cx="3071863" cy="23038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CuadroTexto 12"/>
          <p:cNvSpPr txBox="1"/>
          <p:nvPr/>
        </p:nvSpPr>
        <p:spPr>
          <a:xfrm>
            <a:off x="7410203" y="5700240"/>
            <a:ext cx="4619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Ambientes saludables, seguros, cálidos y estimulantes para un aprendizaje óptimo</a:t>
            </a:r>
          </a:p>
        </p:txBody>
      </p:sp>
      <p:sp>
        <p:nvSpPr>
          <p:cNvPr id="16" name="Flecha arriba 15"/>
          <p:cNvSpPr/>
          <p:nvPr/>
        </p:nvSpPr>
        <p:spPr>
          <a:xfrm rot="18624901">
            <a:off x="3311806" y="1728467"/>
            <a:ext cx="1144360" cy="736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Flecha arriba 16"/>
          <p:cNvSpPr/>
          <p:nvPr/>
        </p:nvSpPr>
        <p:spPr>
          <a:xfrm rot="13714849">
            <a:off x="3217122" y="4067267"/>
            <a:ext cx="1144360" cy="736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" name="Flecha arriba 17"/>
          <p:cNvSpPr/>
          <p:nvPr/>
        </p:nvSpPr>
        <p:spPr>
          <a:xfrm rot="2883434">
            <a:off x="7062318" y="1725810"/>
            <a:ext cx="1144360" cy="736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9" name="Flecha arriba 18"/>
          <p:cNvSpPr/>
          <p:nvPr/>
        </p:nvSpPr>
        <p:spPr>
          <a:xfrm rot="7992421">
            <a:off x="7013613" y="4063742"/>
            <a:ext cx="1144360" cy="736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CuadroTexto 19"/>
          <p:cNvSpPr txBox="1"/>
          <p:nvPr/>
        </p:nvSpPr>
        <p:spPr>
          <a:xfrm>
            <a:off x="4399709" y="1263855"/>
            <a:ext cx="302820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PROPUESTA MULTIGRADO</a:t>
            </a:r>
          </a:p>
        </p:txBody>
      </p:sp>
    </p:spTree>
    <p:extLst>
      <p:ext uri="{BB962C8B-B14F-4D97-AF65-F5344CB8AC3E}">
        <p14:creationId xmlns:p14="http://schemas.microsoft.com/office/powerpoint/2010/main" val="391025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03" y="831272"/>
            <a:ext cx="2743693" cy="471901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15097" y="88355"/>
            <a:ext cx="2992582" cy="3800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dirty="0"/>
              <a:t>ESTRATEGIAS DE ATENCIÓN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961" y="1162421"/>
            <a:ext cx="7184571" cy="41088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Flecha izquierda y derecha 9"/>
          <p:cNvSpPr/>
          <p:nvPr/>
        </p:nvSpPr>
        <p:spPr>
          <a:xfrm>
            <a:off x="3265715" y="485468"/>
            <a:ext cx="6317672" cy="101533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Simultáneo: </a:t>
            </a:r>
            <a:r>
              <a:rPr lang="es-PE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Atiende al mismo tiempo a todos los estudiantes 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1" name="Flecha izquierda y derecha 10"/>
          <p:cNvSpPr/>
          <p:nvPr/>
        </p:nvSpPr>
        <p:spPr>
          <a:xfrm>
            <a:off x="3384468" y="4932897"/>
            <a:ext cx="6709558" cy="9831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Diferenciado: </a:t>
            </a:r>
            <a:r>
              <a:rPr lang="es-PE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Atención individual a los estudiantes por grados del ciclo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5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04" y="116284"/>
            <a:ext cx="9302336" cy="3244433"/>
          </a:xfrm>
          <a:prstGeom prst="rect">
            <a:avLst/>
          </a:prstGeom>
        </p:spPr>
      </p:pic>
      <p:sp>
        <p:nvSpPr>
          <p:cNvPr id="4" name="Flecha izquierda y derecha 3"/>
          <p:cNvSpPr/>
          <p:nvPr/>
        </p:nvSpPr>
        <p:spPr>
          <a:xfrm>
            <a:off x="504704" y="5609303"/>
            <a:ext cx="9500258" cy="124869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tx1"/>
                </a:solidFill>
              </a:rPr>
              <a:t>ENFOQUES PARA </a:t>
            </a:r>
            <a:r>
              <a:rPr lang="es-PE" b="1" dirty="0">
                <a:solidFill>
                  <a:schemeClr val="tx1"/>
                </a:solidFill>
              </a:rPr>
              <a:t>TRABAJAR EN AULAS MULTIGRADO</a:t>
            </a:r>
          </a:p>
        </p:txBody>
      </p:sp>
      <p:sp>
        <p:nvSpPr>
          <p:cNvPr id="8" name="Flecha arriba 7"/>
          <p:cNvSpPr/>
          <p:nvPr/>
        </p:nvSpPr>
        <p:spPr>
          <a:xfrm>
            <a:off x="6219751" y="3360713"/>
            <a:ext cx="1624940" cy="25888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ENFOQUE DE APRENDIZAJES SITUADOS</a:t>
            </a:r>
          </a:p>
        </p:txBody>
      </p:sp>
      <p:sp>
        <p:nvSpPr>
          <p:cNvPr id="11" name="Flecha arriba 10"/>
          <p:cNvSpPr/>
          <p:nvPr/>
        </p:nvSpPr>
        <p:spPr>
          <a:xfrm>
            <a:off x="2917397" y="3360714"/>
            <a:ext cx="1624940" cy="25888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ENFOQUE COOPERATIVO</a:t>
            </a:r>
          </a:p>
        </p:txBody>
      </p:sp>
    </p:spTree>
    <p:extLst>
      <p:ext uri="{BB962C8B-B14F-4D97-AF65-F5344CB8AC3E}">
        <p14:creationId xmlns:p14="http://schemas.microsoft.com/office/powerpoint/2010/main" val="428964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948940" y="514350"/>
            <a:ext cx="476631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FUNCIONES DEL DOCENTE EN AULAS MULTIGRADO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758" y="1160502"/>
            <a:ext cx="2424965" cy="4719018"/>
          </a:xfrm>
          <a:prstGeom prst="rect">
            <a:avLst/>
          </a:prstGeom>
        </p:spPr>
      </p:pic>
      <p:sp>
        <p:nvSpPr>
          <p:cNvPr id="5" name="Llamada con línea 2 4"/>
          <p:cNvSpPr/>
          <p:nvPr/>
        </p:nvSpPr>
        <p:spPr>
          <a:xfrm>
            <a:off x="8053869" y="1182998"/>
            <a:ext cx="3760470" cy="700348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Facilita y orienta el proceso personal y grupal de aprendizaje</a:t>
            </a:r>
          </a:p>
        </p:txBody>
      </p:sp>
      <p:sp>
        <p:nvSpPr>
          <p:cNvPr id="6" name="Llamada con línea 2 5"/>
          <p:cNvSpPr/>
          <p:nvPr/>
        </p:nvSpPr>
        <p:spPr>
          <a:xfrm>
            <a:off x="8053869" y="2264277"/>
            <a:ext cx="3760470" cy="700348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Genera un clima de apertura y confianza</a:t>
            </a:r>
          </a:p>
        </p:txBody>
      </p:sp>
      <p:sp>
        <p:nvSpPr>
          <p:cNvPr id="7" name="Llamada con línea 2 6"/>
          <p:cNvSpPr/>
          <p:nvPr/>
        </p:nvSpPr>
        <p:spPr>
          <a:xfrm>
            <a:off x="8053869" y="3555422"/>
            <a:ext cx="3760470" cy="822268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Conoce y comprende las características de sus estudiantes y sus contextos</a:t>
            </a:r>
          </a:p>
        </p:txBody>
      </p:sp>
      <p:sp>
        <p:nvSpPr>
          <p:cNvPr id="9" name="Llamada con línea 2 8"/>
          <p:cNvSpPr/>
          <p:nvPr/>
        </p:nvSpPr>
        <p:spPr>
          <a:xfrm flipH="1">
            <a:off x="0" y="1370263"/>
            <a:ext cx="3693225" cy="7003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848"/>
              <a:gd name="adj6" fmla="val -38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Conoce y maneja los contenidos disciplinares que enseña.</a:t>
            </a:r>
          </a:p>
        </p:txBody>
      </p:sp>
      <p:sp>
        <p:nvSpPr>
          <p:cNvPr id="10" name="Llamada con línea 2 9"/>
          <p:cNvSpPr/>
          <p:nvPr/>
        </p:nvSpPr>
        <p:spPr>
          <a:xfrm flipH="1">
            <a:off x="0" y="2546572"/>
            <a:ext cx="3693225" cy="7003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848"/>
              <a:gd name="adj6" fmla="val -38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Fomenta el trabajo participativo y cooperativo de los estudiantes</a:t>
            </a:r>
          </a:p>
        </p:txBody>
      </p:sp>
      <p:sp>
        <p:nvSpPr>
          <p:cNvPr id="11" name="Llamada con línea 2 10"/>
          <p:cNvSpPr/>
          <p:nvPr/>
        </p:nvSpPr>
        <p:spPr>
          <a:xfrm flipH="1">
            <a:off x="-1" y="3991562"/>
            <a:ext cx="3693225" cy="7003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848"/>
              <a:gd name="adj6" fmla="val -38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chemeClr val="tx1"/>
                </a:solidFill>
              </a:rPr>
              <a:t>Respeta los ritmos y niveles de aprendizaje de los estudiantes</a:t>
            </a:r>
          </a:p>
        </p:txBody>
      </p:sp>
    </p:spTree>
    <p:extLst>
      <p:ext uri="{BB962C8B-B14F-4D97-AF65-F5344CB8AC3E}">
        <p14:creationId xmlns:p14="http://schemas.microsoft.com/office/powerpoint/2010/main" val="106937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1475" y="0"/>
            <a:ext cx="11329988" cy="300037"/>
          </a:xfrm>
        </p:spPr>
        <p:txBody>
          <a:bodyPr/>
          <a:lstStyle/>
          <a:p>
            <a:pPr algn="ctr"/>
            <a:r>
              <a:rPr lang="es-PE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MATRIZ DE APRENDIZAJE A LOGRAR E INDICADORES – CICLO INTERMEDIO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752103"/>
              </p:ext>
            </p:extLst>
          </p:nvPr>
        </p:nvGraphicFramePr>
        <p:xfrm>
          <a:off x="371475" y="296421"/>
          <a:ext cx="11590155" cy="6539584"/>
        </p:xfrm>
        <a:graphic>
          <a:graphicData uri="http://schemas.openxmlformats.org/drawingml/2006/table">
            <a:tbl>
              <a:tblPr firstRow="1" firstCol="1" bandRow="1"/>
              <a:tblGrid>
                <a:gridCol w="433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3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0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88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5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5839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AREAS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5F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COMPONENTES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5F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COMPETENCIA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5F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APRENDIZAJES A LOGRAR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5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INDICADORES DE LOGRO</a:t>
                      </a:r>
                      <a:endParaRPr lang="es-P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5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CONTENIDOS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65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1°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BD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2°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3°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87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COMUNICACIÓN INTEGRAL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EXPRESIÓN Y COMPRENSIÓN ORAL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1.1. Escucha, reconstruye e interpreta mensajes de otras personas y medios de comunicación. Recuerda ideas principales y detalles.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</a:t>
                      </a:r>
                      <a:r>
                        <a:rPr lang="es-PE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aspectos importantes de la información escuchada de su entorno.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</a:t>
                      </a:r>
                      <a:r>
                        <a:rPr lang="es-PE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ideas principales</a:t>
                      </a:r>
                      <a:r>
                        <a:rPr lang="es-PE" sz="9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la información escuchada de su entorno.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Infiere las causas y consecuencias de los acontecimientos emitidos de su entorno.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Narracione</a:t>
                      </a: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 y diálogos de  situaciones: familiar, laboral, comunal,  local regional y nacional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8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Ordena sus ideas a partir de la información escuchada.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Describe el mensaje emitido sobre acontecimientos de su entorno.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Analiza</a:t>
                      </a: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las causas y consecuencias de los acontecimientos emitidos de su entorno.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8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Comenta de manera fluida experiencias de su entorno.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Explica acontecimientos de discursos escuchados.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Expresa con seguridad y coherencia acontecimientos de su entorno. 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Opina sobre temas relacionados a su contexto. 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Emite</a:t>
                      </a:r>
                      <a:r>
                        <a:rPr lang="es-PE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opinión crítica sobre lo escuchado.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Emite </a:t>
                      </a: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juicios de valor sobre situaciones de su entorno.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COMPRENSIÓN Y PRODUCCIÓN DE TEXTOS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 Lee y reconoce las partes de diversos textos no literarios.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Opina sobre temas relacionados a su contexto. 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Emite opinión crítica sobre lo escuchado.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Emite juicios de valor sobre situaciones de su entorno.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noticia                                     La receta culinaria                                        La carta, oficio, solicitud, CV   </a:t>
                      </a:r>
                      <a:b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organizadores visuales.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05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 las ideas principales y secundarias del texto leído.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Reconoce las ideas principales en organizadores visuales.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Resume información de los textos leídos.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23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Reconoce la estructura de los textos leídos.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Reconoce la estructura de los textos leídos.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Reconoce la estructura de los textos leídos.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03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MATEMÁTICA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SISTEMAS  NUMÉRICOS  Y  FUNCIONES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 Comunica situaciones cuantitativas de su realidad utilizando, en forma oral y escrita, números naturales, fracciones y decimales.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Reconoce   los números naturales, a partir de situaciones cotidianas.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Reconoce   los números naturales, fracciones y decimales a partir de situaciones cotidianas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Identifica los números naturales, fracciones y decimales de su vida cotidiana.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Números naturales, fracciones y decimales   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1709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Registra cantidades numéricas de acuerdo al orden posicional.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Registra cantidades numéricas respetando los principios del sistema de numeración decimal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Registra cantidades numéricas aplicando los principios del sistema de numeración decimal.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658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Expresa el valor numérico de diversas cantidades referidas a situaciones reales.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Expresa el valor numérico de diversas cantidades teniendo en cuenta los principios del sistema de numeración decimal.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Expresa el valor numérico de diversas cantidades teniendo en cuenta los principios del sistema de numeración decimal.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2115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CC.SS.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FORMACIÓN Y FORTALECIMIENTO DE LA IDENTIDAD Y SENTIDO DE PERTENENCIA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85738" lvl="1" indent="-185738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PE" sz="900" kern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Identifica y valora sus potencialidades y capacidades en función de su desarrollo personal y el mejoramiento de su entorno familiar, de su institución educativa y comunal.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Identifica sus características y habilidades para reforzar su autoestima. 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Reconoce el valor de la autoestima para el desarrollo personal y social.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Infiere la importancia del desarrollo de la autoestima como parte de su desarrollo personal y social. 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Habilidades potencialidades    </a:t>
                      </a:r>
                      <a:b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-Características físicas                   Autoestima 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Normas de convivencia</a:t>
                      </a:r>
                      <a:b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familia</a:t>
                      </a:r>
                      <a:b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s-PE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familia Educativa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658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Describe sus potencialidades y capacidades en diversas situaciones en relación a otras personas de su entorno.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Describe actitudes positivas que mejoren la convivencia con las demás personas de su entorno.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Analiza la importancia del desarrollo de sus potencialidades para mejorar la convivencia en su entorno.  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473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Valora sus rasgos y potencialidades como de otras personas de su entorno. 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Manifiesta respeto a los demás para fortalecer la convivencia en su entorno familiar, comunal y CEBA.   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Valora el desarrollo de sus potencialidades como de otras personas de su entorno.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1282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SALUD, HIGIENE Y SEGURIDAD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 Identifica los cambios externos que se dan o se han dado en su cuerpo durante su crecimiento y desarrollo.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Reconoce   las etapas del desarrollo.  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Describe las características de cada etapa del desarrollo.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Clasifica las etapas del desarrollo humano de acuerdo a las características.  </a:t>
                      </a:r>
                      <a:endParaRPr lang="es-P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Las  etapas del desarrollo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6587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Expresa los cambios externos que se han dado en su cuerpo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Expresa las características que se dan en cada etapa del desarrollo humano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Explica los cuidados que se debe tener en cada  etapa del desarrollo humano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40" marR="162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92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775" y="178921"/>
            <a:ext cx="11001375" cy="405870"/>
          </a:xfrm>
        </p:spPr>
        <p:txBody>
          <a:bodyPr>
            <a:normAutofit/>
          </a:bodyPr>
          <a:lstStyle/>
          <a:p>
            <a:pPr algn="ctr"/>
            <a:r>
              <a:rPr lang="es-PE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PROGRAMACIÓN CURRICULAR DEL  PERIODO PROMOCIONAL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964167"/>
              </p:ext>
            </p:extLst>
          </p:nvPr>
        </p:nvGraphicFramePr>
        <p:xfrm>
          <a:off x="397484" y="1328076"/>
          <a:ext cx="11592719" cy="487901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58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4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0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7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BIMESTRE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PROBLEMAS/SITUACIONES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CONTENIDOS TRANSVERSALES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VALORES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EJES CURRICULARES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 DE LA UNIDAD DE APRENDIZAJE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Nuestra autoestima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Autoafirmación del estudiante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amor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Aprender a ser</a:t>
                      </a:r>
                      <a:endParaRPr lang="es-A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A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Aprender a vivir juntos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A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A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Aprender a hacer/emprender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Aprender a aprender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“Somos importantes”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Deberes y derechos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Formación Ética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respeto y la justicia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“Conocemos nuestros derechos y respetamos nuestros deberes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6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Comprensión de textos y resolución de problemas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desarrollo del pensamiento y la imaginación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honestidad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“Mejorando nuestros aprendizajes”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7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Conciencia ambiental</a:t>
                      </a:r>
                      <a:endParaRPr lang="es-P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compromiso con el bienestar colectivo y ambiental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Justicia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4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“Cuidamos nuestro planeta”</a:t>
                      </a:r>
                      <a:endParaRPr lang="es-P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ubtítulo 2"/>
          <p:cNvSpPr txBox="1">
            <a:spLocks/>
          </p:cNvSpPr>
          <p:nvPr/>
        </p:nvSpPr>
        <p:spPr>
          <a:xfrm>
            <a:off x="485776" y="753498"/>
            <a:ext cx="4266978" cy="4058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SITUACIONES DE CONTEXTO</a:t>
            </a:r>
          </a:p>
        </p:txBody>
      </p:sp>
    </p:spTree>
    <p:extLst>
      <p:ext uri="{BB962C8B-B14F-4D97-AF65-F5344CB8AC3E}">
        <p14:creationId xmlns:p14="http://schemas.microsoft.com/office/powerpoint/2010/main" val="251481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123826"/>
            <a:ext cx="10966979" cy="319088"/>
          </a:xfrm>
        </p:spPr>
        <p:txBody>
          <a:bodyPr>
            <a:noAutofit/>
          </a:bodyPr>
          <a:lstStyle/>
          <a:p>
            <a:pPr algn="ctr"/>
            <a:r>
              <a:rPr lang="es-PE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UNIDAD DE APRENDIZAJE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604868"/>
              </p:ext>
            </p:extLst>
          </p:nvPr>
        </p:nvGraphicFramePr>
        <p:xfrm>
          <a:off x="138333" y="1027590"/>
          <a:ext cx="11876457" cy="5607125"/>
        </p:xfrm>
        <a:graphic>
          <a:graphicData uri="http://schemas.openxmlformats.org/drawingml/2006/table">
            <a:tbl>
              <a:tblPr firstRow="1" firstCol="1" bandRow="1"/>
              <a:tblGrid>
                <a:gridCol w="29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1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0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92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03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5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3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90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59176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BIMESTRE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COMPONENTE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COMPETENCIA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 A  LOGRAR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 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CONTENIDOS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TÉCNICAS E INSTRUMENTOS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SESIÓN DE APRENDIZAJE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CRONOGRAMA</a:t>
                      </a:r>
                      <a:endParaRPr lang="es-P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5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1°</a:t>
                      </a: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2°</a:t>
                      </a: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3°</a:t>
                      </a: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933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C.I.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EXPRESIÓN Y COMPRENSIÓN ORAL</a:t>
                      </a:r>
                      <a:endParaRPr lang="es-PE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1.1. Escucha, reconstruye e interpreta mensajes de otras personas y medios de comunicación. Recuerda ideas principales y detalles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aspectos importantes de la información escuchada de su entorno.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ideas principales  de la información escuchada de su entorno.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Infiere las causas y consecuencias de los acontecimientos emitidos de su entorno. </a:t>
                      </a: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Diálogos de  situaciones, familiares y nacionales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Observación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Lista de cotejo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Cuaderno anecdotario</a:t>
                      </a: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Fortaleciendo Nuestro Autoestima</a:t>
                      </a:r>
                    </a:p>
                  </a:txBody>
                  <a:tcPr marL="33018" marR="3301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89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COMPRENSIÓN Y PRODUCCIÓN DE TEXTOS</a:t>
                      </a:r>
                      <a:endParaRPr lang="es-PE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 Lee y reconoce las partes de diversos textos no literarios.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Identifica el tema en los textos leídos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los elementos de un texto y la función que cumple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Infiere los datos implícitos en los textos que lee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Organizadores visuales</a:t>
                      </a: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35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MATEMÁTICA</a:t>
                      </a:r>
                    </a:p>
                  </a:txBody>
                  <a:tcPr marL="33018" marR="330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SISTEMAS  NUMÉRICOS  Y  FUNCIONES</a:t>
                      </a:r>
                      <a:endParaRPr lang="es-PE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 Comunica situaciones cuantitativas de su realidad utilizando, en forma oral y escrita, números naturales, fracciones y decimales.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Reconoce   los números naturales hasta 1000, a partir de situaciones cotidianas.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Reconoce   los  números hasta el 10000 a partir de situaciones cotidianas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 Identifica  los números naturales, hasta el 100 000 de su vida cotidiana.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Números naturales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8278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CC.SS.</a:t>
                      </a:r>
                    </a:p>
                  </a:txBody>
                  <a:tcPr marL="33018" marR="330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FORMACIÓN Y FORTALECIMIENTO DE LA IDENTIDAD Y SENTIDO DE PERTENENCIA</a:t>
                      </a:r>
                      <a:endParaRPr lang="es-PE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 Identifica y valora sus potencialidades y capacidades en función de su desarrollo personal y el mejoramiento de su entorno familiar, de su institución educativa y comunal.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Identifica  sus características y  habilidades. 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Reconoce el valor de la autoestima para el desarrollo personal y social.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Infiere la importancia del desarrollo de la autoestima como parte de su desarrollo personal  y social. 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Habilidades potencialidades    </a:t>
                      </a:r>
                      <a:br>
                        <a:rPr lang="es-P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s-PE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-Características físicas                   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543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</a:t>
                      </a:r>
                    </a:p>
                  </a:txBody>
                  <a:tcPr marL="33018" marR="3301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SALUD, HIGIENE Y SEGURIDAD</a:t>
                      </a:r>
                    </a:p>
                  </a:txBody>
                  <a:tcPr marL="33018" marR="3301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 Identifica los cambios externos que se dan o se han dado en su cuerpo durante su crecimiento y desarrollo.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  las etapas  del desarrollo.  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las características de cada etapa del desarrollo.</a:t>
                      </a:r>
                      <a:endParaRPr lang="es-P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Clasifica las etapas del desarrollo humano de acuerdo a sus características.  </a:t>
                      </a:r>
                      <a:endParaRPr lang="es-P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Etapas del desarrollo</a:t>
                      </a: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018" marR="330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255576" y="575709"/>
            <a:ext cx="6644954" cy="319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PE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ORGANIZACIÓN DE LAS SESIONES DE APRENDIZAJE - INTERMEDIO</a:t>
            </a:r>
          </a:p>
        </p:txBody>
      </p:sp>
    </p:spTree>
    <p:extLst>
      <p:ext uri="{BB962C8B-B14F-4D97-AF65-F5344CB8AC3E}">
        <p14:creationId xmlns:p14="http://schemas.microsoft.com/office/powerpoint/2010/main" val="40586311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545</TotalTime>
  <Words>1886</Words>
  <Application>Microsoft Office PowerPoint</Application>
  <PresentationFormat>Panorámica</PresentationFormat>
  <Paragraphs>341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MATRIZ DE APRENDIZAJE A LOGRAR E INDICADORES – CICLO INTERMEDIO</vt:lpstr>
      <vt:lpstr>Presentación de PowerPoint</vt:lpstr>
      <vt:lpstr>UNIDAD DE APRENDIZAJE</vt:lpstr>
      <vt:lpstr>Sesión de aprendizaje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JERSON HUAMANI ROJAS</dc:creator>
  <cp:lastModifiedBy>AGP-S</cp:lastModifiedBy>
  <cp:revision>55</cp:revision>
  <dcterms:created xsi:type="dcterms:W3CDTF">2016-01-27T00:07:40Z</dcterms:created>
  <dcterms:modified xsi:type="dcterms:W3CDTF">2017-06-07T23:27:26Z</dcterms:modified>
</cp:coreProperties>
</file>